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-2.png>
</file>

<file path=ppt/media/image-11-1.png>
</file>

<file path=ppt/media/image-11-2.png>
</file>

<file path=ppt/media/image-12-1.png>
</file>

<file path=ppt/media/image-12-2.png>
</file>

<file path=ppt/media/image-13-1.png>
</file>

<file path=ppt/media/image-14-1.png>
</file>

<file path=ppt/media/image-14-2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3-1.png>
</file>

<file path=ppt/media/image-4-1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7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8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9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801303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“医来”</a:t>
            </a:r>
            <a:endParaRPr lang="en-US" sz="3499" dirty="0"/>
          </a:p>
        </p:txBody>
      </p:sp>
      <p:sp>
        <p:nvSpPr>
          <p:cNvPr id="5" name="Text 3"/>
          <p:cNvSpPr/>
          <p:nvPr/>
        </p:nvSpPr>
        <p:spPr>
          <a:xfrm>
            <a:off x="3969425" y="3578900"/>
            <a:ext cx="8622983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——基于分布式微服务的预约挂号统一平台</a:t>
            </a:r>
            <a:endParaRPr lang="en-US" sz="3499" dirty="0"/>
          </a:p>
        </p:txBody>
      </p:sp>
      <p:sp>
        <p:nvSpPr>
          <p:cNvPr id="6" name="Text 4"/>
          <p:cNvSpPr/>
          <p:nvPr/>
        </p:nvSpPr>
        <p:spPr>
          <a:xfrm>
            <a:off x="2037993" y="446758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庞晓宇 2020118100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507289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指导教师：卢燕宁</a:t>
            </a:r>
            <a:endParaRPr lang="en-US" sz="1750" dirty="0"/>
          </a:p>
        </p:txBody>
      </p:sp>
      <p:pic>
        <p:nvPicPr>
          <p:cNvPr id="8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93626" y="1006792"/>
            <a:ext cx="8043029" cy="6215896"/>
          </a:xfrm>
          <a:prstGeom prst="rect">
            <a:avLst/>
          </a:prstGeom>
        </p:spPr>
      </p:pic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11560" y="1006792"/>
            <a:ext cx="6807160" cy="6215896"/>
          </a:xfrm>
          <a:prstGeom prst="rect">
            <a:avLst/>
          </a:prstGeom>
        </p:spPr>
      </p:pic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80416" y="1006792"/>
            <a:ext cx="6069568" cy="6215896"/>
          </a:xfrm>
          <a:prstGeom prst="rect">
            <a:avLst/>
          </a:prstGeom>
        </p:spPr>
      </p:pic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69607" y="549712"/>
            <a:ext cx="3996214" cy="4994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33"/>
              </a:lnSpc>
              <a:buNone/>
            </a:pPr>
            <a:r>
              <a:rPr lang="en-US" sz="3147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技术选型</a:t>
            </a:r>
            <a:endParaRPr lang="en-US" sz="3147" dirty="0"/>
          </a:p>
        </p:txBody>
      </p:sp>
      <p:sp>
        <p:nvSpPr>
          <p:cNvPr id="5" name="Shape 3"/>
          <p:cNvSpPr/>
          <p:nvPr/>
        </p:nvSpPr>
        <p:spPr>
          <a:xfrm>
            <a:off x="2569607" y="1636038"/>
            <a:ext cx="449461" cy="449461"/>
          </a:xfrm>
          <a:prstGeom prst="roundRect">
            <a:avLst>
              <a:gd name="adj" fmla="val 2000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716411" y="1673423"/>
            <a:ext cx="155853" cy="374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23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60" dirty="0"/>
          </a:p>
        </p:txBody>
      </p:sp>
      <p:sp>
        <p:nvSpPr>
          <p:cNvPr id="7" name="Text 5"/>
          <p:cNvSpPr/>
          <p:nvPr/>
        </p:nvSpPr>
        <p:spPr>
          <a:xfrm>
            <a:off x="3218855" y="1673423"/>
            <a:ext cx="2997160" cy="374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后端开发</a:t>
            </a:r>
            <a:endParaRPr lang="en-US" sz="2360" dirty="0"/>
          </a:p>
        </p:txBody>
      </p:sp>
      <p:sp>
        <p:nvSpPr>
          <p:cNvPr id="8" name="Text 6"/>
          <p:cNvSpPr/>
          <p:nvPr/>
        </p:nvSpPr>
        <p:spPr>
          <a:xfrm>
            <a:off x="3218855" y="2167771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基础框架: Spring Boot</a:t>
            </a:r>
            <a:endParaRPr lang="en-US" sz="1573" dirty="0"/>
          </a:p>
        </p:txBody>
      </p:sp>
      <p:sp>
        <p:nvSpPr>
          <p:cNvPr id="9" name="Text 7"/>
          <p:cNvSpPr/>
          <p:nvPr/>
        </p:nvSpPr>
        <p:spPr>
          <a:xfrm>
            <a:off x="3218855" y="2607112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微服务框架: Spring Cloud + Alibaba</a:t>
            </a:r>
            <a:endParaRPr lang="en-US" sz="1573" dirty="0"/>
          </a:p>
        </p:txBody>
      </p:sp>
      <p:sp>
        <p:nvSpPr>
          <p:cNvPr id="10" name="Text 8"/>
          <p:cNvSpPr/>
          <p:nvPr/>
        </p:nvSpPr>
        <p:spPr>
          <a:xfrm>
            <a:off x="3218855" y="3046452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程序构建工具: Maven</a:t>
            </a:r>
            <a:endParaRPr lang="en-US" sz="1573" dirty="0"/>
          </a:p>
        </p:txBody>
      </p:sp>
      <p:sp>
        <p:nvSpPr>
          <p:cNvPr id="11" name="Text 9"/>
          <p:cNvSpPr/>
          <p:nvPr/>
        </p:nvSpPr>
        <p:spPr>
          <a:xfrm>
            <a:off x="3218855" y="3485793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持久层框架: Mybatis-Plus</a:t>
            </a:r>
            <a:endParaRPr lang="en-US" sz="1573" dirty="0"/>
          </a:p>
        </p:txBody>
      </p:sp>
      <p:sp>
        <p:nvSpPr>
          <p:cNvPr id="12" name="Shape 10"/>
          <p:cNvSpPr/>
          <p:nvPr/>
        </p:nvSpPr>
        <p:spPr>
          <a:xfrm>
            <a:off x="7415093" y="1636038"/>
            <a:ext cx="449461" cy="449461"/>
          </a:xfrm>
          <a:prstGeom prst="roundRect">
            <a:avLst>
              <a:gd name="adj" fmla="val 2000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514630" y="1673423"/>
            <a:ext cx="250269" cy="374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23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60" dirty="0"/>
          </a:p>
        </p:txBody>
      </p:sp>
      <p:sp>
        <p:nvSpPr>
          <p:cNvPr id="14" name="Text 12"/>
          <p:cNvSpPr/>
          <p:nvPr/>
        </p:nvSpPr>
        <p:spPr>
          <a:xfrm>
            <a:off x="8064341" y="1673423"/>
            <a:ext cx="2997160" cy="374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数据存储</a:t>
            </a:r>
            <a:endParaRPr lang="en-US" sz="2360" dirty="0"/>
          </a:p>
        </p:txBody>
      </p:sp>
      <p:sp>
        <p:nvSpPr>
          <p:cNvPr id="15" name="Text 13"/>
          <p:cNvSpPr/>
          <p:nvPr/>
        </p:nvSpPr>
        <p:spPr>
          <a:xfrm>
            <a:off x="8064341" y="2167771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关系型数据库: MySQL</a:t>
            </a:r>
            <a:endParaRPr lang="en-US" sz="1573" dirty="0"/>
          </a:p>
        </p:txBody>
      </p:sp>
      <p:sp>
        <p:nvSpPr>
          <p:cNvPr id="16" name="Text 14"/>
          <p:cNvSpPr/>
          <p:nvPr/>
        </p:nvSpPr>
        <p:spPr>
          <a:xfrm>
            <a:off x="8064341" y="2607112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非关系型数据库: MongoDB</a:t>
            </a:r>
            <a:endParaRPr lang="en-US" sz="1573" dirty="0"/>
          </a:p>
        </p:txBody>
      </p:sp>
      <p:sp>
        <p:nvSpPr>
          <p:cNvPr id="17" name="Text 15"/>
          <p:cNvSpPr/>
          <p:nvPr/>
        </p:nvSpPr>
        <p:spPr>
          <a:xfrm>
            <a:off x="8064341" y="3046452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缓存系统: Redis</a:t>
            </a:r>
            <a:endParaRPr lang="en-US" sz="1573" dirty="0"/>
          </a:p>
        </p:txBody>
      </p:sp>
      <p:sp>
        <p:nvSpPr>
          <p:cNvPr id="18" name="Shape 16"/>
          <p:cNvSpPr/>
          <p:nvPr/>
        </p:nvSpPr>
        <p:spPr>
          <a:xfrm>
            <a:off x="2569607" y="4192429"/>
            <a:ext cx="449461" cy="449461"/>
          </a:xfrm>
          <a:prstGeom prst="roundRect">
            <a:avLst>
              <a:gd name="adj" fmla="val 2000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2668548" y="4229814"/>
            <a:ext cx="251460" cy="374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23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360" dirty="0"/>
          </a:p>
        </p:txBody>
      </p:sp>
      <p:sp>
        <p:nvSpPr>
          <p:cNvPr id="20" name="Text 18"/>
          <p:cNvSpPr/>
          <p:nvPr/>
        </p:nvSpPr>
        <p:spPr>
          <a:xfrm>
            <a:off x="3218855" y="4229814"/>
            <a:ext cx="2997160" cy="374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分布式服务</a:t>
            </a:r>
            <a:endParaRPr lang="en-US" sz="2360" dirty="0"/>
          </a:p>
        </p:txBody>
      </p:sp>
      <p:sp>
        <p:nvSpPr>
          <p:cNvPr id="21" name="Text 19"/>
          <p:cNvSpPr/>
          <p:nvPr/>
        </p:nvSpPr>
        <p:spPr>
          <a:xfrm>
            <a:off x="3218855" y="4724162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注册与配置中心: Nacos</a:t>
            </a:r>
            <a:endParaRPr lang="en-US" sz="1573" dirty="0"/>
          </a:p>
        </p:txBody>
      </p:sp>
      <p:sp>
        <p:nvSpPr>
          <p:cNvPr id="22" name="Text 20"/>
          <p:cNvSpPr/>
          <p:nvPr/>
        </p:nvSpPr>
        <p:spPr>
          <a:xfrm>
            <a:off x="3218855" y="5163503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认证机制: JWT</a:t>
            </a:r>
            <a:endParaRPr lang="en-US" sz="1573" dirty="0"/>
          </a:p>
        </p:txBody>
      </p:sp>
      <p:sp>
        <p:nvSpPr>
          <p:cNvPr id="23" name="Text 21"/>
          <p:cNvSpPr/>
          <p:nvPr/>
        </p:nvSpPr>
        <p:spPr>
          <a:xfrm>
            <a:off x="3218855" y="5602843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API 网关: Spring Gateway</a:t>
            </a:r>
            <a:endParaRPr lang="en-US" sz="1573" dirty="0"/>
          </a:p>
        </p:txBody>
      </p:sp>
      <p:sp>
        <p:nvSpPr>
          <p:cNvPr id="24" name="Text 22"/>
          <p:cNvSpPr/>
          <p:nvPr/>
        </p:nvSpPr>
        <p:spPr>
          <a:xfrm>
            <a:off x="3218855" y="6042184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负载均衡: Nginx</a:t>
            </a:r>
            <a:endParaRPr lang="en-US" sz="1573" dirty="0"/>
          </a:p>
        </p:txBody>
      </p:sp>
      <p:sp>
        <p:nvSpPr>
          <p:cNvPr id="25" name="Text 23"/>
          <p:cNvSpPr/>
          <p:nvPr/>
        </p:nvSpPr>
        <p:spPr>
          <a:xfrm>
            <a:off x="3218855" y="6481524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消息中间件: RabbitMQ</a:t>
            </a:r>
            <a:endParaRPr lang="en-US" sz="1573" dirty="0"/>
          </a:p>
        </p:txBody>
      </p:sp>
      <p:sp>
        <p:nvSpPr>
          <p:cNvPr id="26" name="Shape 24"/>
          <p:cNvSpPr/>
          <p:nvPr/>
        </p:nvSpPr>
        <p:spPr>
          <a:xfrm>
            <a:off x="7415093" y="4192429"/>
            <a:ext cx="449461" cy="449461"/>
          </a:xfrm>
          <a:prstGeom prst="roundRect">
            <a:avLst>
              <a:gd name="adj" fmla="val 2000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7510701" y="4229814"/>
            <a:ext cx="258128" cy="374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23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360" dirty="0"/>
          </a:p>
        </p:txBody>
      </p:sp>
      <p:sp>
        <p:nvSpPr>
          <p:cNvPr id="28" name="Text 26"/>
          <p:cNvSpPr/>
          <p:nvPr/>
        </p:nvSpPr>
        <p:spPr>
          <a:xfrm>
            <a:off x="8064341" y="4229814"/>
            <a:ext cx="2997160" cy="374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前端开发</a:t>
            </a:r>
            <a:endParaRPr lang="en-US" sz="2360" dirty="0"/>
          </a:p>
        </p:txBody>
      </p:sp>
      <p:sp>
        <p:nvSpPr>
          <p:cNvPr id="29" name="Text 27"/>
          <p:cNvSpPr/>
          <p:nvPr/>
        </p:nvSpPr>
        <p:spPr>
          <a:xfrm>
            <a:off x="8064341" y="4724162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打包工具: Vite</a:t>
            </a:r>
            <a:endParaRPr lang="en-US" sz="1573" dirty="0"/>
          </a:p>
        </p:txBody>
      </p:sp>
      <p:sp>
        <p:nvSpPr>
          <p:cNvPr id="30" name="Text 28"/>
          <p:cNvSpPr/>
          <p:nvPr/>
        </p:nvSpPr>
        <p:spPr>
          <a:xfrm>
            <a:off x="8064341" y="5163503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基础JS框架: Vue.js、Nuxt.js</a:t>
            </a:r>
            <a:endParaRPr lang="en-US" sz="1573" dirty="0"/>
          </a:p>
        </p:txBody>
      </p:sp>
      <p:sp>
        <p:nvSpPr>
          <p:cNvPr id="31" name="Text 29"/>
          <p:cNvSpPr/>
          <p:nvPr/>
        </p:nvSpPr>
        <p:spPr>
          <a:xfrm>
            <a:off x="8064341" y="5602843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路由管理: Vue Router</a:t>
            </a:r>
            <a:endParaRPr lang="en-US" sz="1573" dirty="0"/>
          </a:p>
        </p:txBody>
      </p:sp>
      <p:sp>
        <p:nvSpPr>
          <p:cNvPr id="32" name="Text 30"/>
          <p:cNvSpPr/>
          <p:nvPr/>
        </p:nvSpPr>
        <p:spPr>
          <a:xfrm>
            <a:off x="8064341" y="6042184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状态管理: Vuex</a:t>
            </a:r>
            <a:endParaRPr lang="en-US" sz="1573" dirty="0"/>
          </a:p>
        </p:txBody>
      </p:sp>
      <p:sp>
        <p:nvSpPr>
          <p:cNvPr id="33" name="Text 31"/>
          <p:cNvSpPr/>
          <p:nvPr/>
        </p:nvSpPr>
        <p:spPr>
          <a:xfrm>
            <a:off x="8064341" y="6481524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UI组件库: Element-Plus</a:t>
            </a:r>
            <a:endParaRPr lang="en-US" sz="1573" dirty="0"/>
          </a:p>
        </p:txBody>
      </p:sp>
      <p:sp>
        <p:nvSpPr>
          <p:cNvPr id="34" name="Text 32"/>
          <p:cNvSpPr/>
          <p:nvPr/>
        </p:nvSpPr>
        <p:spPr>
          <a:xfrm>
            <a:off x="8064341" y="6920865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网络请求: axios</a:t>
            </a:r>
            <a:endParaRPr lang="en-US" sz="1573" dirty="0"/>
          </a:p>
        </p:txBody>
      </p:sp>
      <p:sp>
        <p:nvSpPr>
          <p:cNvPr id="35" name="Text 33"/>
          <p:cNvSpPr/>
          <p:nvPr/>
        </p:nvSpPr>
        <p:spPr>
          <a:xfrm>
            <a:off x="8064341" y="7360206"/>
            <a:ext cx="3996452" cy="319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157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图表库: echarts</a:t>
            </a:r>
            <a:endParaRPr lang="en-US" sz="1573" dirty="0"/>
          </a:p>
        </p:txBody>
      </p:sp>
      <p:pic>
        <p:nvPicPr>
          <p:cNvPr id="36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13647" y="556736"/>
            <a:ext cx="4043363" cy="505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80"/>
              </a:lnSpc>
              <a:buNone/>
            </a:pPr>
            <a:r>
              <a:rPr lang="en-US" sz="318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开发环境</a:t>
            </a:r>
            <a:endParaRPr lang="en-US" sz="318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70784" y="1466493"/>
            <a:ext cx="5888712" cy="56555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13647" y="7349490"/>
            <a:ext cx="9602986" cy="3233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7"/>
              </a:lnSpc>
              <a:buNone/>
            </a:pPr>
            <a:endParaRPr lang="en-US" sz="1592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526977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实现</a:t>
            </a:r>
            <a:endParaRPr lang="en-US" sz="3499" dirty="0"/>
          </a:p>
        </p:txBody>
      </p:sp>
      <p:sp>
        <p:nvSpPr>
          <p:cNvPr id="5" name="Text 3"/>
          <p:cNvSpPr/>
          <p:nvPr/>
        </p:nvSpPr>
        <p:spPr>
          <a:xfrm>
            <a:off x="2393394" y="2526744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数据字典模块 构建了一套全面的数据字典管理系统，其核心API接口囊括了数据字典的导入导出、检索和层级查询等功能。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332636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医院管理模块 实现了对医院信息的CRUD操作，覆盖了从新增到状态变更的所有管理功能点。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377059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用户模块 承载了用户账户生命周期的全程管理。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421481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短信服务模块 专注于短信通信服务。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393394" y="465903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对象存储模块 为了高效管理和访问用户上传的文件资源，设计了丰富易用的对象存储服务接口。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393394" y="510325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订单管理模块 实现了全面而细致的订单资源管理功能，既满足后台管理需求，又兼顾用户端操作权限。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393394" y="554747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定时任务模块 支持人工触发或自动执行一系列关键任务。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393394" y="599170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统计分析模块 为了深入洞察系统运行状况，统计分析模块提供了针对医院、用户及订单的多样统计分析接口。</a:t>
            </a:r>
            <a:endParaRPr lang="en-US" sz="1750" dirty="0"/>
          </a:p>
        </p:txBody>
      </p:sp>
      <p:pic>
        <p:nvPicPr>
          <p:cNvPr id="13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709857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部署</a:t>
            </a:r>
            <a:endParaRPr lang="en-US" sz="3499" dirty="0"/>
          </a:p>
        </p:txBody>
      </p:sp>
      <p:sp>
        <p:nvSpPr>
          <p:cNvPr id="5" name="Shape 3"/>
          <p:cNvSpPr/>
          <p:nvPr/>
        </p:nvSpPr>
        <p:spPr>
          <a:xfrm>
            <a:off x="2037993" y="4614624"/>
            <a:ext cx="10554414" cy="44410"/>
          </a:xfrm>
          <a:prstGeom prst="roundRect">
            <a:avLst>
              <a:gd name="adj" fmla="val 225151"/>
            </a:avLst>
          </a:prstGeom>
          <a:solidFill>
            <a:srgbClr val="BCDBD4"/>
          </a:solidFill>
          <a:ln/>
        </p:spPr>
      </p:sp>
      <p:sp>
        <p:nvSpPr>
          <p:cNvPr id="6" name="Shape 4"/>
          <p:cNvSpPr/>
          <p:nvPr/>
        </p:nvSpPr>
        <p:spPr>
          <a:xfrm>
            <a:off x="4059972" y="3837087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BCDBD4"/>
          </a:solidFill>
          <a:ln/>
        </p:spPr>
      </p:sp>
      <p:sp>
        <p:nvSpPr>
          <p:cNvPr id="7" name="Shape 5"/>
          <p:cNvSpPr/>
          <p:nvPr/>
        </p:nvSpPr>
        <p:spPr>
          <a:xfrm>
            <a:off x="3887867" y="4420255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2415659" y="2709624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清理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260163" y="3259336"/>
            <a:ext cx="364402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6215241" y="4614565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BCDBD4"/>
          </a:solidFill>
          <a:ln/>
        </p:spPr>
      </p:sp>
      <p:sp>
        <p:nvSpPr>
          <p:cNvPr id="11" name="Shape 9"/>
          <p:cNvSpPr/>
          <p:nvPr/>
        </p:nvSpPr>
        <p:spPr>
          <a:xfrm>
            <a:off x="6043136" y="4420255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571048" y="5614511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构建</a:t>
            </a:r>
            <a:endParaRPr lang="en-US" sz="2624" dirty="0"/>
          </a:p>
        </p:txBody>
      </p:sp>
      <p:sp>
        <p:nvSpPr>
          <p:cNvPr id="13" name="Text 11"/>
          <p:cNvSpPr/>
          <p:nvPr/>
        </p:nvSpPr>
        <p:spPr>
          <a:xfrm>
            <a:off x="4415433" y="6164223"/>
            <a:ext cx="364414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370510" y="3837087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BCDBD4"/>
          </a:solidFill>
          <a:ln/>
        </p:spPr>
      </p:sp>
      <p:sp>
        <p:nvSpPr>
          <p:cNvPr id="15" name="Shape 13"/>
          <p:cNvSpPr/>
          <p:nvPr/>
        </p:nvSpPr>
        <p:spPr>
          <a:xfrm>
            <a:off x="8198406" y="4420255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726317" y="2709624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初始化</a:t>
            </a:r>
            <a:endParaRPr lang="en-US" sz="2624" dirty="0"/>
          </a:p>
        </p:txBody>
      </p:sp>
      <p:sp>
        <p:nvSpPr>
          <p:cNvPr id="17" name="Text 15"/>
          <p:cNvSpPr/>
          <p:nvPr/>
        </p:nvSpPr>
        <p:spPr>
          <a:xfrm>
            <a:off x="6570702" y="3259336"/>
            <a:ext cx="364414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10525899" y="4614565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BCDBD4"/>
          </a:solidFill>
          <a:ln/>
        </p:spPr>
      </p:sp>
      <p:sp>
        <p:nvSpPr>
          <p:cNvPr id="19" name="Shape 17"/>
          <p:cNvSpPr/>
          <p:nvPr/>
        </p:nvSpPr>
        <p:spPr>
          <a:xfrm>
            <a:off x="10353794" y="4420255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881705" y="5614511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运行</a:t>
            </a:r>
            <a:endParaRPr lang="en-US" sz="2624" dirty="0"/>
          </a:p>
        </p:txBody>
      </p:sp>
      <p:sp>
        <p:nvSpPr>
          <p:cNvPr id="21" name="Text 19"/>
          <p:cNvSpPr/>
          <p:nvPr/>
        </p:nvSpPr>
        <p:spPr>
          <a:xfrm>
            <a:off x="8726091" y="6164223"/>
            <a:ext cx="364414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2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3837027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演示</a:t>
            </a:r>
            <a:endParaRPr lang="en-US" sz="3499" dirty="0"/>
          </a:p>
        </p:txBody>
      </p:sp>
      <p:pic>
        <p:nvPicPr>
          <p:cNvPr id="5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213128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总结</a:t>
            </a:r>
            <a:endParaRPr lang="en-US" sz="3499" dirty="0"/>
          </a:p>
        </p:txBody>
      </p:sp>
      <p:sp>
        <p:nvSpPr>
          <p:cNvPr id="5" name="Text 3"/>
          <p:cNvSpPr/>
          <p:nvPr/>
        </p:nvSpPr>
        <p:spPr>
          <a:xfrm>
            <a:off x="2037993" y="2212896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本项目实现了一套功能全面的网上预约挂号系统。该系统通过细致的需求分析、精心设计的体系结构与功能模块、合理的数据库设计及高效的系统实现，配合严格的系统测试实现了网上预约挂号的核心功能。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3173611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系统包含数据字典、订单管理、短信服务、用户管理和业务日志记录等多个功能模块，全面满足了医院和患者的日常需求，同时支持多种支付和登录方式，提升了用户体验。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4134326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采用基于Spring Cloud的微服务架构设计，改善了系统的内部聚合度和外部耦合度，提高了系统的可维护性和扩展性。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037993" y="509504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引入Spring Cloud Gateway作服务网关，提升了系统的并发处理能力和稳定性，满足了高并发场景需求。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037993" y="57003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通过全面的功能和性能测试，确保系统能在实际运营中稳定可靠地服务于多家医院和广大患者，系统响应时间和性能均达到设计要求。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037993" y="666107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系统展现出强大的可扩展性和可扩充性，能够适应未来医疗服务需求的增长。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4537710" y="37676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谢谢！</a:t>
            </a:r>
            <a:endParaRPr lang="en-US" sz="4374" dirty="0"/>
          </a:p>
        </p:txBody>
      </p:sp>
      <p:pic>
        <p:nvPicPr>
          <p:cNvPr id="5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68354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背景</a:t>
            </a:r>
            <a:endParaRPr lang="en-US" sz="3499" dirty="0"/>
          </a:p>
        </p:txBody>
      </p:sp>
      <p:sp>
        <p:nvSpPr>
          <p:cNvPr id="5" name="Text 3"/>
          <p:cNvSpPr/>
          <p:nvPr/>
        </p:nvSpPr>
        <p:spPr>
          <a:xfrm>
            <a:off x="2037993" y="3068122"/>
            <a:ext cx="1055441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在线挂号预约服务作为医疗服务数字化转型的重要组成部分，有效解决了患者面临的诸多不便，如长时间排队等候、医院选择困难等问题。此外，随着用户对医疗服务要求的提升，传统的线下挂号方式已经不能满足现代社会的需求，这促使了在线挂号预约平台的发展。然而，目前市场上存在众多此类平台，用户往往需要在不同的应用程序或网站之间切换，以寻找合适的医疗资源，这不仅给用户带来了额外的负担，而且也影响了用户体验。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5095042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面对这一状况，构建一个统一的预约挂号平台显得尤为必要。这样的平台可以整合各个医院的信息和挂号服务，为用户提供一个一站式的解决方案，极大地提高了就医效率和用户满意度。同时，医院也可以通过此平台提升自身的公共形象，扩大影响力，实现与用户的有效互动。</a:t>
            </a:r>
            <a:endParaRPr lang="en-US" sz="1750" dirty="0"/>
          </a:p>
        </p:txBody>
      </p:sp>
      <p:pic>
        <p:nvPicPr>
          <p:cNvPr id="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904053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准备</a:t>
            </a:r>
            <a:endParaRPr lang="en-US" sz="3499" dirty="0"/>
          </a:p>
        </p:txBody>
      </p:sp>
      <p:sp>
        <p:nvSpPr>
          <p:cNvPr id="5" name="Text 3"/>
          <p:cNvSpPr/>
          <p:nvPr/>
        </p:nvSpPr>
        <p:spPr>
          <a:xfrm>
            <a:off x="2037993" y="3903821"/>
            <a:ext cx="1055441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本设计的核心目标在于构建一个标准化的操作界面，确保用户能够在同一平台上便捷地完成对多家医院的挂号预约操作；整合丰富的医院、科室和医生信息，实现信息的透明化展示，辅助用户做出明智选择；设计有效的推广机制和反馈系统，增进医患交流，使医院能根据用户反馈不断优化服务；通过智能推荐和资源调度算法，减少医疗资源的不合理分配。</a:t>
            </a:r>
            <a:endParaRPr lang="en-US" sz="1750" dirty="0"/>
          </a:p>
        </p:txBody>
      </p:sp>
      <p:pic>
        <p:nvPicPr>
          <p:cNvPr id="6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577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45794" y="552212"/>
            <a:ext cx="4016216" cy="5019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53"/>
              </a:lnSpc>
              <a:buNone/>
            </a:pPr>
            <a:r>
              <a:rPr lang="en-US" sz="3162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需求分析</a:t>
            </a:r>
            <a:endParaRPr lang="en-US" sz="3162" dirty="0"/>
          </a:p>
        </p:txBody>
      </p:sp>
      <p:sp>
        <p:nvSpPr>
          <p:cNvPr id="5" name="Text 3"/>
          <p:cNvSpPr/>
          <p:nvPr/>
        </p:nvSpPr>
        <p:spPr>
          <a:xfrm>
            <a:off x="2545794" y="1480780"/>
            <a:ext cx="3012162" cy="3764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65"/>
              </a:lnSpc>
              <a:buNone/>
            </a:pPr>
            <a:r>
              <a:rPr lang="en-US" sz="2372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后台管理</a:t>
            </a:r>
            <a:endParaRPr lang="en-US" sz="2372" dirty="0"/>
          </a:p>
        </p:txBody>
      </p:sp>
      <p:sp>
        <p:nvSpPr>
          <p:cNvPr id="6" name="Shape 4"/>
          <p:cNvSpPr/>
          <p:nvPr/>
        </p:nvSpPr>
        <p:spPr>
          <a:xfrm>
            <a:off x="2545794" y="2118122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2867025" y="2057995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首页</a:t>
            </a:r>
            <a:endParaRPr lang="en-US" sz="1581" dirty="0"/>
          </a:p>
        </p:txBody>
      </p:sp>
      <p:sp>
        <p:nvSpPr>
          <p:cNvPr id="8" name="Shape 6"/>
          <p:cNvSpPr/>
          <p:nvPr/>
        </p:nvSpPr>
        <p:spPr>
          <a:xfrm>
            <a:off x="2545794" y="2519720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2867025" y="2459593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数据字典</a:t>
            </a:r>
            <a:endParaRPr lang="en-US" sz="1581" dirty="0"/>
          </a:p>
        </p:txBody>
      </p:sp>
      <p:sp>
        <p:nvSpPr>
          <p:cNvPr id="10" name="Shape 8"/>
          <p:cNvSpPr/>
          <p:nvPr/>
        </p:nvSpPr>
        <p:spPr>
          <a:xfrm>
            <a:off x="2545794" y="2921318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2867025" y="2861191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医院管理</a:t>
            </a:r>
            <a:endParaRPr lang="en-US" sz="1581" dirty="0"/>
          </a:p>
        </p:txBody>
      </p:sp>
      <p:sp>
        <p:nvSpPr>
          <p:cNvPr id="12" name="Shape 10"/>
          <p:cNvSpPr/>
          <p:nvPr/>
        </p:nvSpPr>
        <p:spPr>
          <a:xfrm>
            <a:off x="2545794" y="3322915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867025" y="3262789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用户管理</a:t>
            </a:r>
            <a:endParaRPr lang="en-US" sz="1581" dirty="0"/>
          </a:p>
        </p:txBody>
      </p:sp>
      <p:sp>
        <p:nvSpPr>
          <p:cNvPr id="14" name="Shape 12"/>
          <p:cNvSpPr/>
          <p:nvPr/>
        </p:nvSpPr>
        <p:spPr>
          <a:xfrm>
            <a:off x="2545794" y="3724513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2867025" y="3664387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消息管理</a:t>
            </a:r>
            <a:endParaRPr lang="en-US" sz="1581" dirty="0"/>
          </a:p>
        </p:txBody>
      </p:sp>
      <p:sp>
        <p:nvSpPr>
          <p:cNvPr id="16" name="Shape 14"/>
          <p:cNvSpPr/>
          <p:nvPr/>
        </p:nvSpPr>
        <p:spPr>
          <a:xfrm>
            <a:off x="2545794" y="4126111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2867025" y="4065984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对象存储</a:t>
            </a:r>
            <a:endParaRPr lang="en-US" sz="1581" dirty="0"/>
          </a:p>
        </p:txBody>
      </p:sp>
      <p:sp>
        <p:nvSpPr>
          <p:cNvPr id="18" name="Shape 16"/>
          <p:cNvSpPr/>
          <p:nvPr/>
        </p:nvSpPr>
        <p:spPr>
          <a:xfrm>
            <a:off x="2545794" y="4527709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2867025" y="4467582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订单管理</a:t>
            </a:r>
            <a:endParaRPr lang="en-US" sz="1581" dirty="0"/>
          </a:p>
        </p:txBody>
      </p:sp>
      <p:sp>
        <p:nvSpPr>
          <p:cNvPr id="20" name="Shape 18"/>
          <p:cNvSpPr/>
          <p:nvPr/>
        </p:nvSpPr>
        <p:spPr>
          <a:xfrm>
            <a:off x="2545794" y="4929307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2867025" y="4869180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定时任务</a:t>
            </a:r>
            <a:endParaRPr lang="en-US" sz="1581" dirty="0"/>
          </a:p>
        </p:txBody>
      </p:sp>
      <p:sp>
        <p:nvSpPr>
          <p:cNvPr id="22" name="Shape 20"/>
          <p:cNvSpPr/>
          <p:nvPr/>
        </p:nvSpPr>
        <p:spPr>
          <a:xfrm>
            <a:off x="2545794" y="5330904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2867025" y="5270778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统计分析</a:t>
            </a:r>
            <a:endParaRPr lang="en-US" sz="1581" dirty="0"/>
          </a:p>
        </p:txBody>
      </p:sp>
      <p:sp>
        <p:nvSpPr>
          <p:cNvPr id="24" name="Text 22"/>
          <p:cNvSpPr/>
          <p:nvPr/>
        </p:nvSpPr>
        <p:spPr>
          <a:xfrm>
            <a:off x="7567612" y="1480780"/>
            <a:ext cx="3012162" cy="3764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65"/>
              </a:lnSpc>
              <a:buNone/>
            </a:pPr>
            <a:r>
              <a:rPr lang="en-US" sz="2372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前台门户</a:t>
            </a:r>
            <a:endParaRPr lang="en-US" sz="2372" dirty="0"/>
          </a:p>
        </p:txBody>
      </p:sp>
      <p:sp>
        <p:nvSpPr>
          <p:cNvPr id="25" name="Shape 23"/>
          <p:cNvSpPr/>
          <p:nvPr/>
        </p:nvSpPr>
        <p:spPr>
          <a:xfrm>
            <a:off x="7567612" y="2118122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888843" y="2057995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医院部分</a:t>
            </a:r>
            <a:endParaRPr lang="en-US" sz="1581" dirty="0"/>
          </a:p>
        </p:txBody>
      </p:sp>
      <p:sp>
        <p:nvSpPr>
          <p:cNvPr id="27" name="Shape 25"/>
          <p:cNvSpPr/>
          <p:nvPr/>
        </p:nvSpPr>
        <p:spPr>
          <a:xfrm>
            <a:off x="7888962" y="2519720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8210193" y="2459593"/>
            <a:ext cx="3881795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医院检索模块</a:t>
            </a:r>
            <a:endParaRPr lang="en-US" sz="1581" dirty="0"/>
          </a:p>
        </p:txBody>
      </p:sp>
      <p:sp>
        <p:nvSpPr>
          <p:cNvPr id="29" name="Shape 27"/>
          <p:cNvSpPr/>
          <p:nvPr/>
        </p:nvSpPr>
        <p:spPr>
          <a:xfrm>
            <a:off x="7888962" y="2921318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8210193" y="2861191"/>
            <a:ext cx="3881795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医院详情页面</a:t>
            </a:r>
            <a:endParaRPr lang="en-US" sz="1581" dirty="0"/>
          </a:p>
        </p:txBody>
      </p:sp>
      <p:sp>
        <p:nvSpPr>
          <p:cNvPr id="31" name="Shape 29"/>
          <p:cNvSpPr/>
          <p:nvPr/>
        </p:nvSpPr>
        <p:spPr>
          <a:xfrm>
            <a:off x="7888962" y="3322915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8210193" y="3262789"/>
            <a:ext cx="3881795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门诊排班查询</a:t>
            </a:r>
            <a:endParaRPr lang="en-US" sz="1581" dirty="0"/>
          </a:p>
        </p:txBody>
      </p:sp>
      <p:sp>
        <p:nvSpPr>
          <p:cNvPr id="33" name="Shape 31"/>
          <p:cNvSpPr/>
          <p:nvPr/>
        </p:nvSpPr>
        <p:spPr>
          <a:xfrm>
            <a:off x="7888962" y="3724513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8210193" y="3664387"/>
            <a:ext cx="3881795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挂号预约流程</a:t>
            </a:r>
            <a:endParaRPr lang="en-US" sz="1581" dirty="0"/>
          </a:p>
        </p:txBody>
      </p:sp>
      <p:sp>
        <p:nvSpPr>
          <p:cNvPr id="35" name="Shape 33"/>
          <p:cNvSpPr/>
          <p:nvPr/>
        </p:nvSpPr>
        <p:spPr>
          <a:xfrm>
            <a:off x="7567612" y="4126111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7888843" y="4065984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用户部分</a:t>
            </a:r>
            <a:endParaRPr lang="en-US" sz="1581" dirty="0"/>
          </a:p>
        </p:txBody>
      </p:sp>
      <p:sp>
        <p:nvSpPr>
          <p:cNvPr id="37" name="Shape 35"/>
          <p:cNvSpPr/>
          <p:nvPr/>
        </p:nvSpPr>
        <p:spPr>
          <a:xfrm>
            <a:off x="7888962" y="4527709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8210193" y="4467582"/>
            <a:ext cx="3881795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用户认证与登录</a:t>
            </a:r>
            <a:endParaRPr lang="en-US" sz="1581" dirty="0"/>
          </a:p>
        </p:txBody>
      </p:sp>
      <p:sp>
        <p:nvSpPr>
          <p:cNvPr id="39" name="Shape 37"/>
          <p:cNvSpPr/>
          <p:nvPr/>
        </p:nvSpPr>
        <p:spPr>
          <a:xfrm>
            <a:off x="7888962" y="4929307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8210193" y="4869180"/>
            <a:ext cx="3881795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实名认证功能</a:t>
            </a:r>
            <a:endParaRPr lang="en-US" sz="1581" dirty="0"/>
          </a:p>
        </p:txBody>
      </p:sp>
      <p:sp>
        <p:nvSpPr>
          <p:cNvPr id="41" name="Shape 39"/>
          <p:cNvSpPr/>
          <p:nvPr/>
        </p:nvSpPr>
        <p:spPr>
          <a:xfrm>
            <a:off x="7888962" y="5330904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8210193" y="5270778"/>
            <a:ext cx="3881795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就诊人信息管理</a:t>
            </a:r>
            <a:endParaRPr lang="en-US" sz="1581" dirty="0"/>
          </a:p>
        </p:txBody>
      </p:sp>
      <p:sp>
        <p:nvSpPr>
          <p:cNvPr id="43" name="Shape 41"/>
          <p:cNvSpPr/>
          <p:nvPr/>
        </p:nvSpPr>
        <p:spPr>
          <a:xfrm>
            <a:off x="7888962" y="5732502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8210193" y="5672376"/>
            <a:ext cx="3881795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个人订单管理</a:t>
            </a:r>
            <a:endParaRPr lang="en-US" sz="1581" dirty="0"/>
          </a:p>
        </p:txBody>
      </p:sp>
      <p:sp>
        <p:nvSpPr>
          <p:cNvPr id="45" name="Shape 43"/>
          <p:cNvSpPr/>
          <p:nvPr/>
        </p:nvSpPr>
        <p:spPr>
          <a:xfrm>
            <a:off x="7888962" y="6134100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8210193" y="6073973"/>
            <a:ext cx="3881795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讨论区功能</a:t>
            </a:r>
            <a:endParaRPr lang="en-US" sz="1581" dirty="0"/>
          </a:p>
        </p:txBody>
      </p:sp>
      <p:sp>
        <p:nvSpPr>
          <p:cNvPr id="47" name="Shape 45"/>
          <p:cNvSpPr/>
          <p:nvPr/>
        </p:nvSpPr>
        <p:spPr>
          <a:xfrm>
            <a:off x="7567612" y="6535698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7888843" y="6475571"/>
            <a:ext cx="4203144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其他</a:t>
            </a:r>
            <a:endParaRPr lang="en-US" sz="1581" dirty="0"/>
          </a:p>
        </p:txBody>
      </p:sp>
      <p:sp>
        <p:nvSpPr>
          <p:cNvPr id="49" name="Shape 47"/>
          <p:cNvSpPr/>
          <p:nvPr/>
        </p:nvSpPr>
        <p:spPr>
          <a:xfrm>
            <a:off x="7888962" y="6937296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8210193" y="6877169"/>
            <a:ext cx="3881795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消息通知机制</a:t>
            </a:r>
            <a:endParaRPr lang="en-US" sz="1581" dirty="0"/>
          </a:p>
        </p:txBody>
      </p:sp>
      <p:sp>
        <p:nvSpPr>
          <p:cNvPr id="51" name="Shape 49"/>
          <p:cNvSpPr/>
          <p:nvPr/>
        </p:nvSpPr>
        <p:spPr>
          <a:xfrm>
            <a:off x="7888962" y="7338893"/>
            <a:ext cx="200739" cy="200739"/>
          </a:xfrm>
          <a:prstGeom prst="roundRect">
            <a:avLst>
              <a:gd name="adj" fmla="val 45017"/>
            </a:avLst>
          </a:prstGeom>
          <a:noFill/>
          <a:ln w="22860">
            <a:solidFill>
              <a:srgbClr val="26A688"/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8210193" y="7278767"/>
            <a:ext cx="3881795" cy="3213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30"/>
              </a:lnSpc>
              <a:buNone/>
            </a:pPr>
            <a:r>
              <a:rPr lang="en-US" sz="158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医院接入流程</a:t>
            </a:r>
            <a:endParaRPr lang="en-US" sz="1581" dirty="0"/>
          </a:p>
        </p:txBody>
      </p:sp>
      <p:pic>
        <p:nvPicPr>
          <p:cNvPr id="53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13647" y="556736"/>
            <a:ext cx="4043363" cy="505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80"/>
              </a:lnSpc>
              <a:buNone/>
            </a:pPr>
            <a:r>
              <a:rPr lang="en-US" sz="318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业务流程</a:t>
            </a:r>
            <a:endParaRPr lang="en-US" sz="318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6805" y="1466493"/>
            <a:ext cx="6696551" cy="56555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13647" y="7349490"/>
            <a:ext cx="9602986" cy="3233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7"/>
              </a:lnSpc>
              <a:buNone/>
            </a:pPr>
            <a:endParaRPr lang="en-US" sz="1592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13647" y="556736"/>
            <a:ext cx="4043363" cy="505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80"/>
              </a:lnSpc>
              <a:buNone/>
            </a:pPr>
            <a:r>
              <a:rPr lang="en-US" sz="318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系统架构</a:t>
            </a:r>
            <a:endParaRPr lang="en-US" sz="318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95732" y="1466493"/>
            <a:ext cx="8638818" cy="56555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13647" y="7349490"/>
            <a:ext cx="9602986" cy="3233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7"/>
              </a:lnSpc>
              <a:buNone/>
            </a:pPr>
            <a:endParaRPr lang="en-US" sz="1592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13647" y="556736"/>
            <a:ext cx="4043363" cy="505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80"/>
              </a:lnSpc>
              <a:buNone/>
            </a:pPr>
            <a:r>
              <a:rPr lang="en-US" sz="318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模块划分</a:t>
            </a:r>
            <a:endParaRPr lang="en-US" sz="318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87347" y="1466493"/>
            <a:ext cx="5655588" cy="56555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13647" y="7349490"/>
            <a:ext cx="9602986" cy="3233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7"/>
              </a:lnSpc>
              <a:buNone/>
            </a:pPr>
            <a:endParaRPr lang="en-US" sz="1592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553170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数据库</a:t>
            </a:r>
            <a:endParaRPr lang="en-US" sz="3499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552938"/>
            <a:ext cx="10554414" cy="351805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632090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59223" y="1006792"/>
            <a:ext cx="9911953" cy="6215896"/>
          </a:xfrm>
          <a:prstGeom prst="rect">
            <a:avLst/>
          </a:prstGeom>
        </p:spPr>
      </p:pic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2024-04-10T21:51:31Z</dcterms:created>
  <dcterms:modified xsi:type="dcterms:W3CDTF">2024-04-10T21:51:31Z</dcterms:modified>
</cp:coreProperties>
</file>